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9" r:id="rId5"/>
    <p:sldId id="261" r:id="rId6"/>
    <p:sldId id="260" r:id="rId7"/>
    <p:sldId id="269" r:id="rId8"/>
    <p:sldId id="268" r:id="rId9"/>
    <p:sldId id="264" r:id="rId10"/>
    <p:sldId id="267" r:id="rId11"/>
    <p:sldId id="277" r:id="rId12"/>
    <p:sldId id="265" r:id="rId13"/>
    <p:sldId id="263" r:id="rId14"/>
    <p:sldId id="266" r:id="rId15"/>
    <p:sldId id="278" r:id="rId16"/>
    <p:sldId id="271" r:id="rId17"/>
    <p:sldId id="272" r:id="rId18"/>
    <p:sldId id="270" r:id="rId19"/>
    <p:sldId id="273" r:id="rId20"/>
    <p:sldId id="275" r:id="rId21"/>
    <p:sldId id="276" r:id="rId22"/>
    <p:sldId id="274" r:id="rId23"/>
    <p:sldId id="25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70AEB-DA24-4072-AD0A-A5419B33CF2F}" type="datetimeFigureOut">
              <a:rPr lang="ru-RU" smtClean="0"/>
              <a:t>07.02.2022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3DCC-87E9-424A-8884-A6C397BF4977}" type="slidenum">
              <a:rPr lang="ru-RU" smtClean="0"/>
              <a:t>‹#›</a:t>
            </a:fld>
            <a:endParaRPr lang="ru-RU"/>
          </a:p>
        </p:txBody>
      </p:sp>
    </p:spTree>
    <p:extLst>
      <p:ext uri="{BB962C8B-B14F-4D97-AF65-F5344CB8AC3E}">
        <p14:creationId xmlns:p14="http://schemas.microsoft.com/office/powerpoint/2010/main" val="97284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Weaver, PART 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89F58C-3844-4DF1-AC55-FC99B25B35B8}" type="datetimeFigureOut">
              <a:rPr lang="ru-RU" smtClean="0"/>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323695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89F58C-3844-4DF1-AC55-FC99B25B35B8}" type="datetimeFigureOut">
              <a:rPr lang="ru-RU" smtClean="0"/>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9599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89F58C-3844-4DF1-AC55-FC99B25B35B8}" type="datetimeFigureOut">
              <a:rPr lang="ru-RU" smtClean="0"/>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248383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711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85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081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739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268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144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90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860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89F58C-3844-4DF1-AC55-FC99B25B35B8}" type="datetimeFigureOut">
              <a:rPr lang="ru-RU" smtClean="0"/>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4069691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7125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5910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92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55933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89F58C-3844-4DF1-AC55-FC99B25B35B8}" type="datetimeFigureOut">
              <a:rPr lang="ru-RU" smtClean="0"/>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146505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89F58C-3844-4DF1-AC55-FC99B25B35B8}" type="datetimeFigureOut">
              <a:rPr lang="ru-RU" smtClean="0"/>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358499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89F58C-3844-4DF1-AC55-FC99B25B35B8}" type="datetimeFigureOut">
              <a:rPr lang="ru-RU" smtClean="0"/>
              <a:t>07.02.2022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23710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89F58C-3844-4DF1-AC55-FC99B25B35B8}" type="datetimeFigureOut">
              <a:rPr lang="ru-RU" smtClean="0"/>
              <a:t>07.02.2022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295657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89F58C-3844-4DF1-AC55-FC99B25B35B8}" type="datetimeFigureOut">
              <a:rPr lang="ru-RU" smtClean="0"/>
              <a:t>07.02.2022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45651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89F58C-3844-4DF1-AC55-FC99B25B35B8}" type="datetimeFigureOut">
              <a:rPr lang="ru-RU" smtClean="0"/>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209918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89F58C-3844-4DF1-AC55-FC99B25B35B8}" type="datetimeFigureOut">
              <a:rPr lang="ru-RU" smtClean="0"/>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273E12-AC11-45B4-BD76-B44C3795BEC1}" type="slidenum">
              <a:rPr lang="ru-RU" smtClean="0"/>
              <a:t>‹#›</a:t>
            </a:fld>
            <a:endParaRPr lang="ru-RU"/>
          </a:p>
        </p:txBody>
      </p:sp>
    </p:spTree>
    <p:extLst>
      <p:ext uri="{BB962C8B-B14F-4D97-AF65-F5344CB8AC3E}">
        <p14:creationId xmlns:p14="http://schemas.microsoft.com/office/powerpoint/2010/main" val="324890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9F58C-3844-4DF1-AC55-FC99B25B35B8}" type="datetimeFigureOut">
              <a:rPr lang="ru-RU" smtClean="0"/>
              <a:t>07.02.2022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3E12-AC11-45B4-BD76-B44C3795BEC1}" type="slidenum">
              <a:rPr lang="ru-RU" smtClean="0"/>
              <a:t>‹#›</a:t>
            </a:fld>
            <a:endParaRPr lang="ru-RU"/>
          </a:p>
        </p:txBody>
      </p:sp>
    </p:spTree>
    <p:extLst>
      <p:ext uri="{BB962C8B-B14F-4D97-AF65-F5344CB8AC3E}">
        <p14:creationId xmlns:p14="http://schemas.microsoft.com/office/powerpoint/2010/main" val="201770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E95BD-BBC6-4FF7-930E-06828D7F798F}" type="datetimeFigureOut">
              <a:rPr lang="ru-RU" smtClean="0">
                <a:solidFill>
                  <a:prstClr val="black">
                    <a:tint val="75000"/>
                  </a:prstClr>
                </a:solidFill>
              </a:rPr>
              <a:pPr/>
              <a:t>07.02.2022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B5DC0-42D4-4E3F-BD67-937FE9A363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1259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593367"/>
            <a:ext cx="8520600" cy="143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Al-</a:t>
            </a:r>
            <a:r>
              <a:rPr lang="en-GB" sz="1800" dirty="0" err="1">
                <a:latin typeface="Cambria"/>
                <a:ea typeface="Cambria"/>
                <a:cs typeface="Cambria"/>
                <a:sym typeface="Cambria"/>
              </a:rPr>
              <a:t>Farabi</a:t>
            </a:r>
            <a:r>
              <a:rPr lang="en-GB" sz="1800" dirty="0">
                <a:latin typeface="Cambria"/>
                <a:ea typeface="Cambria"/>
                <a:cs typeface="Cambria"/>
                <a:sym typeface="Cambria"/>
              </a:rPr>
              <a:t> Kazakh National University</a:t>
            </a:r>
            <a:endParaRPr sz="1800" dirty="0">
              <a:latin typeface="Cambria"/>
              <a:ea typeface="Cambria"/>
              <a:cs typeface="Cambria"/>
              <a:sym typeface="Cambria"/>
            </a:endParaRPr>
          </a:p>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Higher School of </a:t>
            </a:r>
            <a:r>
              <a:rPr lang="en-GB" sz="1800" dirty="0" smtClean="0">
                <a:latin typeface="Cambria"/>
                <a:ea typeface="Cambria"/>
                <a:cs typeface="Cambria"/>
                <a:sym typeface="Cambria"/>
              </a:rPr>
              <a:t>Medicine</a:t>
            </a:r>
            <a:br>
              <a:rPr lang="en-GB" sz="1800" dirty="0" smtClean="0">
                <a:latin typeface="Cambria"/>
                <a:ea typeface="Cambria"/>
                <a:cs typeface="Cambria"/>
                <a:sym typeface="Cambria"/>
              </a:rPr>
            </a:br>
            <a:r>
              <a:rPr lang="en-GB" sz="1800" dirty="0" smtClean="0">
                <a:latin typeface="Cambria"/>
                <a:ea typeface="Cambria"/>
                <a:cs typeface="Cambria"/>
                <a:sym typeface="Cambria"/>
              </a:rPr>
              <a:t>Department of Fundamental Medicine</a:t>
            </a:r>
            <a:endParaRPr sz="1800"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p:txBody>
      </p:sp>
      <p:sp>
        <p:nvSpPr>
          <p:cNvPr id="145" name="Google Shape;145;p37"/>
          <p:cNvSpPr txBox="1">
            <a:spLocks noGrp="1"/>
          </p:cNvSpPr>
          <p:nvPr>
            <p:ph type="body" idx="1"/>
          </p:nvPr>
        </p:nvSpPr>
        <p:spPr>
          <a:xfrm>
            <a:off x="311700" y="3060633"/>
            <a:ext cx="8520600" cy="1433600"/>
          </a:xfrm>
          <a:prstGeom prst="rect">
            <a:avLst/>
          </a:prstGeom>
          <a:noFill/>
          <a:ln>
            <a:noFill/>
          </a:ln>
        </p:spPr>
        <p:txBody>
          <a:bodyPr spcFirstLastPara="1" wrap="square" lIns="91425" tIns="91425" rIns="91425" bIns="91425" anchor="t" anchorCtr="0">
            <a:noAutofit/>
          </a:bodyPr>
          <a:lstStyle/>
          <a:p>
            <a:pPr marL="0" lvl="0" indent="0" algn="ctr">
              <a:spcAft>
                <a:spcPts val="1600"/>
              </a:spcAft>
              <a:buNone/>
            </a:pPr>
            <a:r>
              <a:rPr lang="en-US" sz="2800" b="1" dirty="0">
                <a:solidFill>
                  <a:srgbClr val="000000"/>
                </a:solidFill>
                <a:latin typeface="Times New Roman"/>
                <a:ea typeface="Times New Roman"/>
              </a:rPr>
              <a:t>Functional genomics.</a:t>
            </a:r>
            <a:endParaRPr sz="2800" b="1" dirty="0">
              <a:solidFill>
                <a:srgbClr val="000000"/>
              </a:solidFill>
              <a:latin typeface="Times New Roman" pitchFamily="18" charset="0"/>
              <a:ea typeface="Cambria"/>
              <a:cs typeface="Times New Roman" pitchFamily="18" charset="0"/>
              <a:sym typeface="Cambria"/>
            </a:endParaRPr>
          </a:p>
        </p:txBody>
      </p:sp>
      <p:sp>
        <p:nvSpPr>
          <p:cNvPr id="2" name="TextBox 1"/>
          <p:cNvSpPr txBox="1"/>
          <p:nvPr/>
        </p:nvSpPr>
        <p:spPr>
          <a:xfrm>
            <a:off x="1763689" y="4537624"/>
            <a:ext cx="5760640" cy="369332"/>
          </a:xfrm>
          <a:prstGeom prst="rect">
            <a:avLst/>
          </a:prstGeom>
          <a:noFill/>
        </p:spPr>
        <p:txBody>
          <a:bodyPr wrap="square" rtlCol="0">
            <a:spAutoFit/>
          </a:bodyPr>
          <a:lstStyle/>
          <a:p>
            <a:pPr>
              <a:buClr>
                <a:srgbClr val="000000"/>
              </a:buClr>
              <a:buFont typeface="Arial"/>
              <a:buNone/>
            </a:pPr>
            <a:r>
              <a:rPr lang="en-US" b="1" kern="0" dirty="0">
                <a:solidFill>
                  <a:srgbClr val="000000"/>
                </a:solidFill>
                <a:latin typeface="Times New Roman" pitchFamily="18" charset="0"/>
                <a:cs typeface="Times New Roman" pitchFamily="18" charset="0"/>
                <a:sym typeface="Arial"/>
              </a:rPr>
              <a:t>Lecturer and creator: PhD </a:t>
            </a:r>
            <a:r>
              <a:rPr lang="en-US" b="1" kern="0" dirty="0" err="1">
                <a:solidFill>
                  <a:srgbClr val="000000"/>
                </a:solidFill>
                <a:latin typeface="Times New Roman" pitchFamily="18" charset="0"/>
                <a:cs typeface="Times New Roman" pitchFamily="18" charset="0"/>
                <a:sym typeface="Arial"/>
              </a:rPr>
              <a:t>Pinsky</a:t>
            </a:r>
            <a:r>
              <a:rPr lang="en-US" b="1" kern="0" dirty="0">
                <a:solidFill>
                  <a:srgbClr val="000000"/>
                </a:solidFill>
                <a:latin typeface="Times New Roman" pitchFamily="18" charset="0"/>
                <a:cs typeface="Times New Roman" pitchFamily="18" charset="0"/>
                <a:sym typeface="Arial"/>
              </a:rPr>
              <a:t> </a:t>
            </a:r>
            <a:r>
              <a:rPr lang="en-US" b="1" kern="0" dirty="0" err="1">
                <a:solidFill>
                  <a:srgbClr val="000000"/>
                </a:solidFill>
                <a:latin typeface="Times New Roman" pitchFamily="18" charset="0"/>
                <a:cs typeface="Times New Roman" pitchFamily="18" charset="0"/>
                <a:sym typeface="Arial"/>
              </a:rPr>
              <a:t>Ilya</a:t>
            </a:r>
            <a:r>
              <a:rPr lang="en-US" b="1" kern="0" dirty="0">
                <a:solidFill>
                  <a:srgbClr val="000000"/>
                </a:solidFill>
                <a:latin typeface="Times New Roman" pitchFamily="18" charset="0"/>
                <a:cs typeface="Times New Roman" pitchFamily="18" charset="0"/>
                <a:sym typeface="Arial"/>
              </a:rPr>
              <a:t> </a:t>
            </a:r>
            <a:r>
              <a:rPr lang="en-US" b="1" kern="0" dirty="0" err="1">
                <a:solidFill>
                  <a:srgbClr val="000000"/>
                </a:solidFill>
                <a:latin typeface="Times New Roman" pitchFamily="18" charset="0"/>
                <a:cs typeface="Times New Roman" pitchFamily="18" charset="0"/>
                <a:sym typeface="Arial"/>
              </a:rPr>
              <a:t>Vladimirovich</a:t>
            </a:r>
            <a:endParaRPr lang="ru-RU" b="1" kern="0" dirty="0">
              <a:solidFill>
                <a:srgbClr val="00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273259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lant Cell – Overview Study Guide | Inspi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3"/>
            <a:ext cx="7994923" cy="55664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4525" y="5733256"/>
            <a:ext cx="8856984" cy="1077218"/>
          </a:xfrm>
          <a:prstGeom prst="rect">
            <a:avLst/>
          </a:prstGeom>
        </p:spPr>
        <p:txBody>
          <a:bodyPr wrap="square">
            <a:spAutoFit/>
          </a:bodyPr>
          <a:lstStyle/>
          <a:p>
            <a:pPr algn="just"/>
            <a:r>
              <a:rPr lang="en-US" sz="1600" dirty="0" smtClean="0"/>
              <a:t>https://www.google.com/url?sa=i&amp;url=https%3A%2F%2Fwww.inspiritvr.com%2Fgeneral-bio%2Fplants%2Fplant-cell-overview-study-guide&amp;psig=AOvVaw2X23TClXuwdU5wK6HSSOP3&amp;ust=1644156460480000&amp;source=images&amp;cd=vfe&amp;ved=0CAwQjhxqFwoTCPC_xqHe6PUCFQAAAAAdAAAAABAD</a:t>
            </a:r>
            <a:endParaRPr lang="ru-RU" sz="1600" dirty="0"/>
          </a:p>
        </p:txBody>
      </p:sp>
    </p:spTree>
    <p:extLst>
      <p:ext uri="{BB962C8B-B14F-4D97-AF65-F5344CB8AC3E}">
        <p14:creationId xmlns:p14="http://schemas.microsoft.com/office/powerpoint/2010/main" val="222071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32" y="116632"/>
            <a:ext cx="691276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9224" y="5589240"/>
            <a:ext cx="8856984" cy="1077218"/>
          </a:xfrm>
          <a:prstGeom prst="rect">
            <a:avLst/>
          </a:prstGeom>
        </p:spPr>
        <p:txBody>
          <a:bodyPr wrap="square">
            <a:spAutoFit/>
          </a:bodyPr>
          <a:lstStyle/>
          <a:p>
            <a:pPr algn="just"/>
            <a:r>
              <a:rPr lang="en-US" sz="1600" dirty="0" smtClean="0"/>
              <a:t>https://www.google.com/url?sa=i&amp;url=https%3A%2F%2Fwww.researchgate.net%2Ffigure%2FGenome-organization-within-the-eukaryotic-nucleus-The_fig1_23771487&amp;psig=AOvVaw1txOZDShXB47cg3kYGF_HN&amp;ust=1644151762680000&amp;source=images&amp;cd=vfe&amp;ved=0CAwQjhxqFwoTCMDYouLM6PUCFQAAAAAdAAAAABAl</a:t>
            </a:r>
            <a:endParaRPr lang="ru-RU" sz="1600" dirty="0"/>
          </a:p>
        </p:txBody>
      </p:sp>
    </p:spTree>
    <p:extLst>
      <p:ext uri="{BB962C8B-B14F-4D97-AF65-F5344CB8AC3E}">
        <p14:creationId xmlns:p14="http://schemas.microsoft.com/office/powerpoint/2010/main" val="412835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2386607" cy="1162050"/>
          </a:xfrm>
        </p:spPr>
        <p:txBody>
          <a:bodyPr>
            <a:normAutofit fontScale="90000"/>
          </a:bodyPr>
          <a:lstStyle/>
          <a:p>
            <a:pPr algn="just"/>
            <a:r>
              <a:rPr lang="en-US" dirty="0" smtClean="0"/>
              <a:t>Genome organization of different </a:t>
            </a:r>
            <a:r>
              <a:rPr lang="en-US" dirty="0" err="1" smtClean="0"/>
              <a:t>eucaryotic</a:t>
            </a:r>
            <a:r>
              <a:rPr lang="en-US" dirty="0" smtClean="0"/>
              <a:t> organisms</a:t>
            </a:r>
            <a:endParaRPr lang="ru-RU" dirty="0"/>
          </a:p>
        </p:txBody>
      </p:sp>
      <p:sp>
        <p:nvSpPr>
          <p:cNvPr id="4" name="Текст 3"/>
          <p:cNvSpPr>
            <a:spLocks noGrp="1"/>
          </p:cNvSpPr>
          <p:nvPr>
            <p:ph type="body" sz="half" idx="2"/>
          </p:nvPr>
        </p:nvSpPr>
        <p:spPr/>
        <p:txBody>
          <a:bodyPr/>
          <a:lstStyle/>
          <a:p>
            <a:r>
              <a:rPr lang="en-US" dirty="0" smtClean="0"/>
              <a:t>https://en.wikipedia.org/wiki/File:GenomicOrganization_140_percent.jpg</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30808"/>
            <a:ext cx="5400600" cy="665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14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884368"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5733256"/>
            <a:ext cx="8568952" cy="923330"/>
          </a:xfrm>
          <a:prstGeom prst="rect">
            <a:avLst/>
          </a:prstGeom>
        </p:spPr>
        <p:txBody>
          <a:bodyPr wrap="square">
            <a:spAutoFit/>
          </a:bodyPr>
          <a:lstStyle/>
          <a:p>
            <a:pPr algn="just"/>
            <a:r>
              <a:rPr lang="en-US" dirty="0" smtClean="0"/>
              <a:t>https://www.google.com/url?sa=i&amp;url=https%3A%2F%2Fslideplayer.com%2Fslide%2F10938793%2F&amp;psig=AOvVaw1txOZDShXB47cg3kYGF_HN&amp;ust=1644151762680000&amp;source=images&amp;cd=vfe&amp;ved=0CAwQjhxqFwoTCMDYouLM6PUCFQAAAAAdAAAAABAw</a:t>
            </a:r>
            <a:endParaRPr lang="ru-RU" dirty="0"/>
          </a:p>
        </p:txBody>
      </p:sp>
    </p:spTree>
    <p:extLst>
      <p:ext uri="{BB962C8B-B14F-4D97-AF65-F5344CB8AC3E}">
        <p14:creationId xmlns:p14="http://schemas.microsoft.com/office/powerpoint/2010/main" val="10618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algn="just"/>
            <a:r>
              <a:rPr lang="en-US" dirty="0">
                <a:latin typeface="Times New Roman"/>
                <a:ea typeface="Times New Roman"/>
              </a:rPr>
              <a:t>There are several types of genes. </a:t>
            </a:r>
            <a:r>
              <a:rPr lang="en-US" b="1" dirty="0">
                <a:latin typeface="Times New Roman"/>
                <a:ea typeface="Times New Roman"/>
              </a:rPr>
              <a:t>Protein-coding genes</a:t>
            </a:r>
            <a:r>
              <a:rPr lang="en-US" dirty="0">
                <a:latin typeface="Times New Roman"/>
                <a:ea typeface="Times New Roman"/>
              </a:rPr>
              <a:t> synthesize the </a:t>
            </a:r>
            <a:r>
              <a:rPr lang="en-US" b="1" dirty="0">
                <a:latin typeface="Times New Roman"/>
                <a:ea typeface="Times New Roman"/>
              </a:rPr>
              <a:t>mRNAs</a:t>
            </a:r>
            <a:r>
              <a:rPr lang="en-US" dirty="0">
                <a:latin typeface="Times New Roman"/>
                <a:ea typeface="Times New Roman"/>
              </a:rPr>
              <a:t> that further are translated to </a:t>
            </a:r>
            <a:r>
              <a:rPr lang="en-US" b="1" dirty="0">
                <a:latin typeface="Times New Roman"/>
                <a:ea typeface="Times New Roman"/>
              </a:rPr>
              <a:t>proteins</a:t>
            </a:r>
            <a:r>
              <a:rPr lang="en-US" dirty="0">
                <a:latin typeface="Times New Roman"/>
                <a:ea typeface="Times New Roman"/>
              </a:rPr>
              <a:t>. </a:t>
            </a:r>
            <a:r>
              <a:rPr lang="en-US" b="1" dirty="0">
                <a:latin typeface="Times New Roman"/>
                <a:ea typeface="Times New Roman"/>
              </a:rPr>
              <a:t>RNA-coding genes</a:t>
            </a:r>
            <a:r>
              <a:rPr lang="en-US" dirty="0">
                <a:latin typeface="Times New Roman"/>
                <a:ea typeface="Times New Roman"/>
              </a:rPr>
              <a:t> synthesize the molecules of all other types of </a:t>
            </a:r>
            <a:r>
              <a:rPr lang="en-US" b="1" dirty="0">
                <a:latin typeface="Times New Roman"/>
                <a:ea typeface="Times New Roman"/>
              </a:rPr>
              <a:t>RNA</a:t>
            </a:r>
            <a:r>
              <a:rPr lang="en-US" dirty="0">
                <a:latin typeface="Times New Roman"/>
                <a:ea typeface="Times New Roman"/>
              </a:rPr>
              <a:t> (</a:t>
            </a:r>
            <a:r>
              <a:rPr lang="en-US" b="1" dirty="0" err="1">
                <a:latin typeface="Times New Roman"/>
                <a:ea typeface="Times New Roman"/>
              </a:rPr>
              <a:t>tRNA</a:t>
            </a:r>
            <a:r>
              <a:rPr lang="en-US" b="1" dirty="0">
                <a:latin typeface="Times New Roman"/>
                <a:ea typeface="Times New Roman"/>
              </a:rPr>
              <a:t>, </a:t>
            </a:r>
            <a:r>
              <a:rPr lang="en-US" b="1" dirty="0" err="1">
                <a:latin typeface="Times New Roman"/>
                <a:ea typeface="Times New Roman"/>
              </a:rPr>
              <a:t>rRNAs</a:t>
            </a:r>
            <a:r>
              <a:rPr lang="en-US" b="1" dirty="0">
                <a:latin typeface="Times New Roman"/>
                <a:ea typeface="Times New Roman"/>
              </a:rPr>
              <a:t>, </a:t>
            </a:r>
            <a:r>
              <a:rPr lang="en-US" b="1" dirty="0" err="1">
                <a:latin typeface="Times New Roman"/>
                <a:ea typeface="Times New Roman"/>
              </a:rPr>
              <a:t>miRNAs</a:t>
            </a:r>
            <a:r>
              <a:rPr lang="en-US" dirty="0">
                <a:latin typeface="Times New Roman"/>
                <a:ea typeface="Times New Roman"/>
              </a:rPr>
              <a:t> and many other different types of </a:t>
            </a:r>
            <a:r>
              <a:rPr lang="en-US" b="1" dirty="0">
                <a:latin typeface="Times New Roman"/>
                <a:ea typeface="Times New Roman"/>
              </a:rPr>
              <a:t>small RNAs)</a:t>
            </a:r>
            <a:r>
              <a:rPr lang="en-US" dirty="0">
                <a:latin typeface="Times New Roman"/>
                <a:ea typeface="Times New Roman"/>
              </a:rPr>
              <a:t> and don’t encode the proteins. </a:t>
            </a:r>
            <a:r>
              <a:rPr lang="en-US" b="1" dirty="0" err="1">
                <a:latin typeface="Times New Roman"/>
                <a:ea typeface="Times New Roman"/>
              </a:rPr>
              <a:t>Pseudogenes</a:t>
            </a:r>
            <a:r>
              <a:rPr lang="en-US" dirty="0">
                <a:latin typeface="Times New Roman"/>
                <a:ea typeface="Times New Roman"/>
              </a:rPr>
              <a:t> are non-active regions of DNA that are very similar to protein-coding or RNA-coding genes and that could be active in the past but don’t have the clear functions now. </a:t>
            </a:r>
            <a:endParaRPr lang="ru-RU" dirty="0"/>
          </a:p>
        </p:txBody>
      </p:sp>
    </p:spTree>
    <p:extLst>
      <p:ext uri="{BB962C8B-B14F-4D97-AF65-F5344CB8AC3E}">
        <p14:creationId xmlns:p14="http://schemas.microsoft.com/office/powerpoint/2010/main" val="397062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129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5461054"/>
            <a:ext cx="8424936" cy="1200329"/>
          </a:xfrm>
          <a:prstGeom prst="rect">
            <a:avLst/>
          </a:prstGeom>
        </p:spPr>
        <p:txBody>
          <a:bodyPr wrap="square">
            <a:spAutoFit/>
          </a:bodyPr>
          <a:lstStyle/>
          <a:p>
            <a:r>
              <a:rPr lang="en-US" dirty="0" smtClean="0"/>
              <a:t>https://www.google.com/url?sa=i&amp;url=https%3A%2F%2Fcourses.lumenlearning.com%2Fsuny-wmopen-biology1%2Fchapter%2Foutcome-prokaryotic-gene-regulation%2F&amp;psig=AOvVaw0aMje3GavJ7IsV7RAP0PvE&amp;ust=1644153852901000&amp;source=images&amp;cd=vfe&amp;ved=0CAsQjRxqFwoTCPDe68vU6PUCFQAAAAAdAAAAABAk</a:t>
            </a:r>
            <a:endParaRPr lang="ru-RU" dirty="0"/>
          </a:p>
        </p:txBody>
      </p:sp>
      <p:sp>
        <p:nvSpPr>
          <p:cNvPr id="3" name="TextBox 2"/>
          <p:cNvSpPr txBox="1"/>
          <p:nvPr/>
        </p:nvSpPr>
        <p:spPr>
          <a:xfrm>
            <a:off x="647564" y="5022468"/>
            <a:ext cx="792088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Procaryotic</a:t>
            </a:r>
            <a:r>
              <a:rPr lang="en-US" b="1" dirty="0" smtClean="0">
                <a:latin typeface="Times New Roman" pitchFamily="18" charset="0"/>
                <a:cs typeface="Times New Roman" pitchFamily="18" charset="0"/>
              </a:rPr>
              <a:t> gene structure</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084314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36" y="188640"/>
            <a:ext cx="799770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3926" y="5392452"/>
            <a:ext cx="8352928" cy="369332"/>
          </a:xfrm>
          <a:prstGeom prst="rect">
            <a:avLst/>
          </a:prstGeom>
          <a:noFill/>
        </p:spPr>
        <p:txBody>
          <a:bodyPr wrap="square" rtlCol="0">
            <a:spAutoFit/>
          </a:bodyPr>
          <a:lstStyle/>
          <a:p>
            <a:pPr algn="ctr"/>
            <a:r>
              <a:rPr lang="en-US" b="1" dirty="0" err="1" smtClean="0"/>
              <a:t>Procaryotic</a:t>
            </a:r>
            <a:r>
              <a:rPr lang="en-US" b="1" dirty="0" smtClean="0"/>
              <a:t> gene regulation by the example of tryptophan operon of </a:t>
            </a:r>
            <a:r>
              <a:rPr lang="en-US" b="1" i="1" dirty="0" smtClean="0"/>
              <a:t>Escherichia coli</a:t>
            </a:r>
            <a:endParaRPr lang="ru-RU" b="1" dirty="0"/>
          </a:p>
        </p:txBody>
      </p:sp>
      <p:sp>
        <p:nvSpPr>
          <p:cNvPr id="6" name="Прямоугольник 5"/>
          <p:cNvSpPr/>
          <p:nvPr/>
        </p:nvSpPr>
        <p:spPr>
          <a:xfrm>
            <a:off x="100648" y="5753001"/>
            <a:ext cx="9036496" cy="954107"/>
          </a:xfrm>
          <a:prstGeom prst="rect">
            <a:avLst/>
          </a:prstGeom>
        </p:spPr>
        <p:txBody>
          <a:bodyPr wrap="square">
            <a:spAutoFit/>
          </a:bodyPr>
          <a:lstStyle/>
          <a:p>
            <a:pPr algn="just"/>
            <a:r>
              <a:rPr lang="en-US" sz="1400" dirty="0" smtClean="0"/>
              <a:t>https://www.google.com/url?sa=i&amp;url=https%3A%2F%2Fcourses.lumenlearning.com%2Fsuny-wmopen-biology1%2Fchapter%2Foutcome-prokaryotic-gene-regulation%2F&amp;psig=AOvVaw0aMje3GavJ7IsV7RAP0PvE&amp;ust=1644153852901000&amp;source=images&amp;cd=vfe&amp;ved=0CAsQjRxqFwoTCPDe68vU6PUCFQAAAAAdAAAAABAu</a:t>
            </a:r>
            <a:endParaRPr lang="ru-RU" sz="1400" dirty="0"/>
          </a:p>
        </p:txBody>
      </p:sp>
    </p:spTree>
    <p:extLst>
      <p:ext uri="{BB962C8B-B14F-4D97-AF65-F5344CB8AC3E}">
        <p14:creationId xmlns:p14="http://schemas.microsoft.com/office/powerpoint/2010/main" val="3195377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File:Gene structure eukaryote 2 annotated.svg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5229200"/>
            <a:ext cx="8280920" cy="566738"/>
          </a:xfrm>
        </p:spPr>
        <p:txBody>
          <a:bodyPr/>
          <a:lstStyle/>
          <a:p>
            <a:pPr algn="ctr"/>
            <a:r>
              <a:rPr lang="en-US" dirty="0" smtClean="0"/>
              <a:t>The structure and expression of a </a:t>
            </a:r>
            <a:r>
              <a:rPr lang="en-US" dirty="0" err="1" smtClean="0"/>
              <a:t>eucaryotic</a:t>
            </a:r>
            <a:r>
              <a:rPr lang="en-US" dirty="0" smtClean="0"/>
              <a:t> gene </a:t>
            </a:r>
            <a:endParaRPr lang="ru-RU" dirty="0"/>
          </a:p>
        </p:txBody>
      </p:sp>
      <p:sp>
        <p:nvSpPr>
          <p:cNvPr id="4" name="Текст 3"/>
          <p:cNvSpPr>
            <a:spLocks noGrp="1"/>
          </p:cNvSpPr>
          <p:nvPr>
            <p:ph type="body" sz="half" idx="2"/>
          </p:nvPr>
        </p:nvSpPr>
        <p:spPr>
          <a:xfrm>
            <a:off x="323528" y="5805264"/>
            <a:ext cx="8496944" cy="804862"/>
          </a:xfrm>
        </p:spPr>
        <p:txBody>
          <a:bodyPr>
            <a:noAutofit/>
          </a:bodyPr>
          <a:lstStyle/>
          <a:p>
            <a:r>
              <a:rPr lang="en-US" dirty="0" smtClean="0"/>
              <a:t>https://www.google.com/url?sa=i&amp;url=https%3A%2F%2Fen.wikipedia.org%2Fwiki%2FFile%3AGene_structure_eukaryote_2_annotated.svg&amp;psig=AOvVaw0bNS2yLEM0l50a-_z6CTLe&amp;ust=1644153435741000&amp;source=images&amp;cd=vfe&amp;ved=0CAwQjhxqFwoTCOj12IjT6PUCFQAAAAAdAAAAABAJ</a:t>
            </a:r>
            <a:endParaRPr lang="ru-RU" dirty="0"/>
          </a:p>
        </p:txBody>
      </p:sp>
    </p:spTree>
    <p:extLst>
      <p:ext uri="{BB962C8B-B14F-4D97-AF65-F5344CB8AC3E}">
        <p14:creationId xmlns:p14="http://schemas.microsoft.com/office/powerpoint/2010/main" val="191331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08911" cy="435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71600" y="5445224"/>
            <a:ext cx="7560840" cy="369332"/>
          </a:xfrm>
          <a:prstGeom prst="rect">
            <a:avLst/>
          </a:prstGeom>
        </p:spPr>
        <p:txBody>
          <a:bodyPr wrap="square">
            <a:spAutoFit/>
          </a:bodyPr>
          <a:lstStyle/>
          <a:p>
            <a:r>
              <a:rPr lang="en-US" dirty="0" smtClean="0"/>
              <a:t>https://en.wikipedia.org/wiki/File:DNA_alternative_splicing.gif</a:t>
            </a:r>
            <a:endParaRPr lang="ru-RU" dirty="0"/>
          </a:p>
        </p:txBody>
      </p:sp>
    </p:spTree>
    <p:extLst>
      <p:ext uri="{BB962C8B-B14F-4D97-AF65-F5344CB8AC3E}">
        <p14:creationId xmlns:p14="http://schemas.microsoft.com/office/powerpoint/2010/main" val="3316194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64087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1680" y="5085184"/>
            <a:ext cx="5832648" cy="369332"/>
          </a:xfrm>
          <a:prstGeom prst="rect">
            <a:avLst/>
          </a:prstGeom>
          <a:noFill/>
        </p:spPr>
        <p:txBody>
          <a:bodyPr wrap="square" rtlCol="0">
            <a:spAutoFit/>
          </a:bodyPr>
          <a:lstStyle/>
          <a:p>
            <a:pPr algn="ctr"/>
            <a:r>
              <a:rPr lang="en-US" b="1" dirty="0" smtClean="0"/>
              <a:t>Translation of protein</a:t>
            </a:r>
            <a:endParaRPr lang="ru-RU" b="1" dirty="0"/>
          </a:p>
        </p:txBody>
      </p:sp>
      <p:sp>
        <p:nvSpPr>
          <p:cNvPr id="3" name="Прямоугольник 2"/>
          <p:cNvSpPr/>
          <p:nvPr/>
        </p:nvSpPr>
        <p:spPr>
          <a:xfrm>
            <a:off x="179512" y="5589240"/>
            <a:ext cx="8856984" cy="1077218"/>
          </a:xfrm>
          <a:prstGeom prst="rect">
            <a:avLst/>
          </a:prstGeom>
        </p:spPr>
        <p:txBody>
          <a:bodyPr wrap="square">
            <a:spAutoFit/>
          </a:bodyPr>
          <a:lstStyle/>
          <a:p>
            <a:pPr algn="just"/>
            <a:r>
              <a:rPr lang="en-US" sz="1600" dirty="0" smtClean="0"/>
              <a:t>https://www.google.com/url?sa=i&amp;url=http%3A%2F%2Fib.bioninja.com.au%2Fstandard-level%2Ftopic-2-molecular-biology%2F27-dna-replication-transcri%2Ftranslation.html&amp;psig=AOvVaw22Wuc4PE6TvHfPJezrvhea&amp;ust=1644155230530000&amp;source=images&amp;cd=vfe&amp;ved=0CAsQjRxqFwoTCJCYudjZ6PUCFQAAAAAdAAAAABAY</a:t>
            </a:r>
            <a:endParaRPr lang="ru-RU" sz="1600" dirty="0"/>
          </a:p>
        </p:txBody>
      </p:sp>
    </p:spTree>
    <p:extLst>
      <p:ext uri="{BB962C8B-B14F-4D97-AF65-F5344CB8AC3E}">
        <p14:creationId xmlns:p14="http://schemas.microsoft.com/office/powerpoint/2010/main" val="421425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4175"/>
            <a:ext cx="8520600" cy="1072792"/>
          </a:xfrm>
        </p:spPr>
        <p:txBody>
          <a:bodyPr>
            <a:noAutofit/>
          </a:bodyPr>
          <a:lstStyle/>
          <a:p>
            <a:pPr lvl="0"/>
            <a:r>
              <a:rPr lang="en-US" sz="3200" b="1" dirty="0">
                <a:latin typeface="Cambria"/>
                <a:ea typeface="Cambria"/>
                <a:cs typeface="Cambria"/>
                <a:sym typeface="Cambria"/>
              </a:rPr>
              <a:t>LEARNING OUTCOMES</a:t>
            </a:r>
            <a:br>
              <a:rPr lang="en-US" sz="3200" b="1" dirty="0">
                <a:latin typeface="Cambria"/>
                <a:ea typeface="Cambria"/>
                <a:cs typeface="Cambria"/>
                <a:sym typeface="Cambria"/>
              </a:rPr>
            </a:br>
            <a:r>
              <a:rPr lang="en-US" sz="3200" b="1" dirty="0">
                <a:latin typeface="Cambria"/>
                <a:ea typeface="Cambria"/>
                <a:cs typeface="Cambria"/>
                <a:sym typeface="Cambria"/>
              </a:rPr>
              <a:t>As a result of the lesson you will be able to:</a:t>
            </a:r>
            <a:endParaRPr lang="ru-RU" sz="3200" dirty="0"/>
          </a:p>
        </p:txBody>
      </p:sp>
      <p:sp>
        <p:nvSpPr>
          <p:cNvPr id="3" name="Текст 2"/>
          <p:cNvSpPr>
            <a:spLocks noGrp="1"/>
          </p:cNvSpPr>
          <p:nvPr>
            <p:ph type="body" idx="1"/>
          </p:nvPr>
        </p:nvSpPr>
        <p:spPr/>
        <p:txBody>
          <a:bodyPr>
            <a:normAutofit fontScale="62500" lnSpcReduction="20000"/>
          </a:bodyPr>
          <a:lstStyle/>
          <a:p>
            <a:pPr marL="114300" indent="0" algn="just">
              <a:buNone/>
            </a:pPr>
            <a:r>
              <a:rPr lang="en-US" dirty="0" smtClean="0">
                <a:latin typeface="Times New Roman" pitchFamily="18" charset="0"/>
                <a:ea typeface="Calibri"/>
                <a:cs typeface="Times New Roman" pitchFamily="18" charset="0"/>
              </a:rPr>
              <a:t>1</a:t>
            </a:r>
            <a:r>
              <a:rPr lang="en-US" dirty="0">
                <a:latin typeface="Times New Roman" pitchFamily="18" charset="0"/>
                <a:ea typeface="Calibri"/>
                <a:cs typeface="Times New Roman" pitchFamily="18" charset="0"/>
              </a:rPr>
              <a:t>. Give the definition to the following terms: functional genomics, genome organization, informational capacity of the genome, informational density of the genome.</a:t>
            </a:r>
          </a:p>
          <a:p>
            <a:pPr marL="114300" indent="0" algn="just">
              <a:buNone/>
            </a:pPr>
            <a:r>
              <a:rPr lang="en-US" dirty="0">
                <a:latin typeface="Times New Roman" pitchFamily="18" charset="0"/>
                <a:ea typeface="Calibri"/>
                <a:cs typeface="Times New Roman" pitchFamily="18" charset="0"/>
              </a:rPr>
              <a:t>2. Characterize three main types of genes by their functions, give the specific examples.</a:t>
            </a:r>
          </a:p>
          <a:p>
            <a:pPr marL="114300" indent="0" algn="just">
              <a:buNone/>
            </a:pPr>
            <a:r>
              <a:rPr lang="en-US" dirty="0">
                <a:latin typeface="Times New Roman" pitchFamily="18" charset="0"/>
                <a:ea typeface="Calibri"/>
                <a:cs typeface="Times New Roman" pitchFamily="18" charset="0"/>
              </a:rPr>
              <a:t>3. Explain how the human genome encodes more than 1 million proteins if it contains only 25-30 thousands of genes?</a:t>
            </a:r>
          </a:p>
          <a:p>
            <a:pPr marL="114300" indent="0" algn="just">
              <a:buNone/>
            </a:pPr>
            <a:r>
              <a:rPr lang="en-US" dirty="0">
                <a:latin typeface="Times New Roman" pitchFamily="18" charset="0"/>
                <a:ea typeface="Calibri"/>
                <a:cs typeface="Times New Roman" pitchFamily="18" charset="0"/>
              </a:rPr>
              <a:t>4. Compare the genomes of several absolutely different organisms with the human genome by their organization, number of genes and chromosomes, their length and informational density, make the conclusion about their differences and similarities.</a:t>
            </a:r>
          </a:p>
          <a:p>
            <a:pPr marL="114300" indent="0" algn="just">
              <a:buNone/>
            </a:pPr>
            <a:r>
              <a:rPr lang="en-US" dirty="0">
                <a:latin typeface="Times New Roman" pitchFamily="18" charset="0"/>
                <a:ea typeface="Calibri"/>
                <a:cs typeface="Times New Roman" pitchFamily="18" charset="0"/>
              </a:rPr>
              <a:t>5. Describe the mechanisms of gene expression: transcription, post-transcriptional RNA modifications, translation and post-translational modifications of proteins.</a:t>
            </a:r>
          </a:p>
          <a:p>
            <a:pPr marL="114300" indent="0" algn="just">
              <a:buNone/>
            </a:pPr>
            <a:endParaRPr lang="en-US"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740092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enetic Co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0"/>
            <a:ext cx="5566990" cy="65973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908720"/>
            <a:ext cx="2736304" cy="369332"/>
          </a:xfrm>
          <a:prstGeom prst="rect">
            <a:avLst/>
          </a:prstGeom>
          <a:noFill/>
        </p:spPr>
        <p:txBody>
          <a:bodyPr wrap="square" rtlCol="0">
            <a:spAutoFit/>
          </a:bodyPr>
          <a:lstStyle/>
          <a:p>
            <a:r>
              <a:rPr lang="en-US" b="1" dirty="0" smtClean="0"/>
              <a:t>Universal genetic code</a:t>
            </a:r>
            <a:endParaRPr lang="ru-RU" b="1" dirty="0"/>
          </a:p>
        </p:txBody>
      </p:sp>
      <p:sp>
        <p:nvSpPr>
          <p:cNvPr id="3" name="Прямоугольник 2"/>
          <p:cNvSpPr/>
          <p:nvPr/>
        </p:nvSpPr>
        <p:spPr>
          <a:xfrm>
            <a:off x="77204" y="1700808"/>
            <a:ext cx="3404984" cy="2062103"/>
          </a:xfrm>
          <a:prstGeom prst="rect">
            <a:avLst/>
          </a:prstGeom>
        </p:spPr>
        <p:txBody>
          <a:bodyPr wrap="square">
            <a:spAutoFit/>
          </a:bodyPr>
          <a:lstStyle/>
          <a:p>
            <a:r>
              <a:rPr lang="en-US" sz="1600" dirty="0" smtClean="0"/>
              <a:t>https://www.google.com/url?sa=i&amp;url=https%3A%2F%2Fwww.genome.gov%2Fgenetics-glossary%2FGenetic-Code&amp;psig=AOvVaw1Eeey20KIYq4IR0TpgkCHb&amp;ust=1644155426526000&amp;source=images&amp;cd=vfe&amp;ved=0CAsQjRxqFwoTCIjF_bXa6PUCFQAAAAAdAAAAABAO</a:t>
            </a:r>
            <a:endParaRPr lang="ru-RU" sz="1600" dirty="0"/>
          </a:p>
        </p:txBody>
      </p:sp>
    </p:spTree>
    <p:extLst>
      <p:ext uri="{BB962C8B-B14F-4D97-AF65-F5344CB8AC3E}">
        <p14:creationId xmlns:p14="http://schemas.microsoft.com/office/powerpoint/2010/main" val="2184623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trategies for Post-Translational Modifications (PTMs) – Creative  Proteomic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048672"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5661248"/>
            <a:ext cx="8928992" cy="1077218"/>
          </a:xfrm>
          <a:prstGeom prst="rect">
            <a:avLst/>
          </a:prstGeom>
        </p:spPr>
        <p:txBody>
          <a:bodyPr wrap="square">
            <a:spAutoFit/>
          </a:bodyPr>
          <a:lstStyle/>
          <a:p>
            <a:pPr algn="just"/>
            <a:r>
              <a:rPr lang="en-US" sz="1600" dirty="0" smtClean="0"/>
              <a:t>https://www.google.com/url?sa=i&amp;url=https%3A%2F%2Fwww.creative-proteomics.com%2Fblog%2Findex.php%2Fstrategies-for-post-translational-modifications-ptms%2F&amp;psig=AOvVaw1TqXWjyWC6QkE0ZaH42plM&amp;ust=1644154945794000&amp;source=images&amp;cd=vfe&amp;ved=0CAsQjRxqFwoTCJC6otHY6PUCFQAAAAAdAAAAABAk</a:t>
            </a:r>
            <a:endParaRPr lang="ru-RU" sz="1600" dirty="0"/>
          </a:p>
        </p:txBody>
      </p:sp>
    </p:spTree>
    <p:extLst>
      <p:ext uri="{BB962C8B-B14F-4D97-AF65-F5344CB8AC3E}">
        <p14:creationId xmlns:p14="http://schemas.microsoft.com/office/powerpoint/2010/main" val="2331210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72"/>
            <a:ext cx="8229600" cy="418057"/>
          </a:xfrm>
        </p:spPr>
        <p:txBody>
          <a:bodyPr>
            <a:normAutofit fontScale="90000"/>
          </a:bodyPr>
          <a:lstStyle/>
          <a:p>
            <a:pPr algn="ctr"/>
            <a:r>
              <a:rPr lang="en-US" sz="2800" b="1" dirty="0" smtClean="0">
                <a:latin typeface="Times New Roman" pitchFamily="18" charset="0"/>
                <a:cs typeface="Times New Roman" pitchFamily="18" charset="0"/>
              </a:rPr>
              <a:t>References</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107504" y="476672"/>
            <a:ext cx="8928992" cy="5505477"/>
          </a:xfrm>
        </p:spPr>
        <p:txBody>
          <a:bodyPr>
            <a:noAutofit/>
          </a:bodyPr>
          <a:lstStyle/>
          <a:p>
            <a:pPr marL="0" indent="0" algn="just">
              <a:buNone/>
            </a:pPr>
            <a:r>
              <a:rPr lang="en-US" sz="1500" dirty="0">
                <a:latin typeface="Times New Roman" pitchFamily="18" charset="0"/>
                <a:cs typeface="Times New Roman" pitchFamily="18" charset="0"/>
              </a:rPr>
              <a:t>1. </a:t>
            </a:r>
            <a:r>
              <a:rPr lang="en-US" sz="1500" dirty="0" err="1">
                <a:latin typeface="Times New Roman" pitchFamily="18" charset="0"/>
                <a:cs typeface="Times New Roman" pitchFamily="18" charset="0"/>
              </a:rPr>
              <a:t>Graur</a:t>
            </a:r>
            <a:r>
              <a:rPr lang="en-US" sz="1500" dirty="0">
                <a:latin typeface="Times New Roman" pitchFamily="18" charset="0"/>
                <a:cs typeface="Times New Roman" pitchFamily="18" charset="0"/>
              </a:rPr>
              <a:t> D, </a:t>
            </a:r>
            <a:r>
              <a:rPr lang="en-US" sz="1500" dirty="0" err="1">
                <a:latin typeface="Times New Roman" pitchFamily="18" charset="0"/>
                <a:cs typeface="Times New Roman" pitchFamily="18" charset="0"/>
              </a:rPr>
              <a:t>Zheng</a:t>
            </a:r>
            <a:r>
              <a:rPr lang="en-US" sz="1500" dirty="0">
                <a:latin typeface="Times New Roman" pitchFamily="18" charset="0"/>
                <a:cs typeface="Times New Roman" pitchFamily="18" charset="0"/>
              </a:rPr>
              <a:t> Y, Price N, </a:t>
            </a:r>
            <a:r>
              <a:rPr lang="en-US" sz="1500" dirty="0" err="1">
                <a:latin typeface="Times New Roman" pitchFamily="18" charset="0"/>
                <a:cs typeface="Times New Roman" pitchFamily="18" charset="0"/>
              </a:rPr>
              <a:t>Azevedo</a:t>
            </a:r>
            <a:r>
              <a:rPr lang="en-US" sz="1500" dirty="0">
                <a:latin typeface="Times New Roman" pitchFamily="18" charset="0"/>
                <a:cs typeface="Times New Roman" pitchFamily="18" charset="0"/>
              </a:rPr>
              <a:t> RB, </a:t>
            </a:r>
            <a:r>
              <a:rPr lang="en-US" sz="1500" dirty="0" err="1">
                <a:latin typeface="Times New Roman" pitchFamily="18" charset="0"/>
                <a:cs typeface="Times New Roman" pitchFamily="18" charset="0"/>
              </a:rPr>
              <a:t>Zufall</a:t>
            </a:r>
            <a:r>
              <a:rPr lang="en-US" sz="1500" dirty="0">
                <a:latin typeface="Times New Roman" pitchFamily="18" charset="0"/>
                <a:cs typeface="Times New Roman" pitchFamily="18" charset="0"/>
              </a:rPr>
              <a:t> RA, </a:t>
            </a:r>
            <a:r>
              <a:rPr lang="en-US" sz="1500" dirty="0" err="1">
                <a:latin typeface="Times New Roman" pitchFamily="18" charset="0"/>
                <a:cs typeface="Times New Roman" pitchFamily="18" charset="0"/>
              </a:rPr>
              <a:t>Elhaik</a:t>
            </a:r>
            <a:r>
              <a:rPr lang="en-US" sz="1500" dirty="0">
                <a:latin typeface="Times New Roman" pitchFamily="18" charset="0"/>
                <a:cs typeface="Times New Roman" pitchFamily="18" charset="0"/>
              </a:rPr>
              <a:t> E (20 February 2013). "On the immortality of television sets: "function" in the human genome according to the evolution-free gospel of ENCODE". Genome Biology and Evolution. 5 (3): 578–90. doi:10.1093/</a:t>
            </a:r>
            <a:r>
              <a:rPr lang="en-US" sz="1500" dirty="0" err="1">
                <a:latin typeface="Times New Roman" pitchFamily="18" charset="0"/>
                <a:cs typeface="Times New Roman" pitchFamily="18" charset="0"/>
              </a:rPr>
              <a:t>gbe</a:t>
            </a:r>
            <a:r>
              <a:rPr lang="en-US" sz="1500" dirty="0">
                <a:latin typeface="Times New Roman" pitchFamily="18" charset="0"/>
                <a:cs typeface="Times New Roman" pitchFamily="18" charset="0"/>
              </a:rPr>
              <a:t>/evt028. PMC 3622293. PMID 23431001</a:t>
            </a:r>
          </a:p>
          <a:p>
            <a:pPr marL="0" indent="0" algn="just">
              <a:buNone/>
            </a:pPr>
            <a:r>
              <a:rPr lang="en-US" sz="1500" dirty="0">
                <a:latin typeface="Times New Roman" pitchFamily="18" charset="0"/>
                <a:cs typeface="Times New Roman" pitchFamily="18" charset="0"/>
              </a:rPr>
              <a:t>2. Crick FH (1958). "On protein synthesis". Symposia of the Society for Experimental Biology. 12: 138–63. PMID 13580867.</a:t>
            </a:r>
          </a:p>
          <a:p>
            <a:pPr marL="0" indent="0" algn="just">
              <a:buNone/>
            </a:pPr>
            <a:r>
              <a:rPr lang="en-US" sz="1500" dirty="0">
                <a:latin typeface="Times New Roman" pitchFamily="18" charset="0"/>
                <a:cs typeface="Times New Roman" pitchFamily="18" charset="0"/>
              </a:rPr>
              <a:t> 3. Crick F (August 1970). "Central dogma of molecular biology". Nature. 227 (5258): 561–3. Bibcode:1970Natur.227..561C. doi:10.1038/227561a0. PMID 4913914.</a:t>
            </a:r>
          </a:p>
          <a:p>
            <a:pPr marL="0" indent="0" algn="just">
              <a:buNone/>
            </a:pPr>
            <a:r>
              <a:rPr lang="en-US" sz="1500" dirty="0">
                <a:latin typeface="Times New Roman" pitchFamily="18" charset="0"/>
                <a:cs typeface="Times New Roman" pitchFamily="18" charset="0"/>
              </a:rPr>
              <a:t> 4. "Central dogma reversed". Nature. 226 (5252): 1198–9. June 1970. Bibcode:1970Natur.226.1198.. doi:10.1038/2261198a0. PMID 5422595.</a:t>
            </a:r>
          </a:p>
          <a:p>
            <a:pPr marL="0" indent="0" algn="just">
              <a:buNone/>
            </a:pPr>
            <a:r>
              <a:rPr lang="en-US" sz="1500" dirty="0">
                <a:latin typeface="Times New Roman" pitchFamily="18" charset="0"/>
                <a:cs typeface="Times New Roman" pitchFamily="18" charset="0"/>
              </a:rPr>
              <a:t> 5. Temin HM, </a:t>
            </a:r>
            <a:r>
              <a:rPr lang="en-US" sz="1500" dirty="0" err="1">
                <a:latin typeface="Times New Roman" pitchFamily="18" charset="0"/>
                <a:cs typeface="Times New Roman" pitchFamily="18" charset="0"/>
              </a:rPr>
              <a:t>Mizutani</a:t>
            </a:r>
            <a:r>
              <a:rPr lang="en-US" sz="1500" dirty="0">
                <a:latin typeface="Times New Roman" pitchFamily="18" charset="0"/>
                <a:cs typeface="Times New Roman" pitchFamily="18" charset="0"/>
              </a:rPr>
              <a:t> S (June 1970). "RNA-dependent DNA polymerase in </a:t>
            </a:r>
            <a:r>
              <a:rPr lang="en-US" sz="1500" dirty="0" err="1">
                <a:latin typeface="Times New Roman" pitchFamily="18" charset="0"/>
                <a:cs typeface="Times New Roman" pitchFamily="18" charset="0"/>
              </a:rPr>
              <a:t>virions</a:t>
            </a:r>
            <a:r>
              <a:rPr lang="en-US" sz="1500" dirty="0">
                <a:latin typeface="Times New Roman" pitchFamily="18" charset="0"/>
                <a:cs typeface="Times New Roman" pitchFamily="18" charset="0"/>
              </a:rPr>
              <a:t> of Rous sarcoma virus". Nature. 226 (5252): 1211–3. doi:10.1038/2261211a0. PMID 4316301.</a:t>
            </a:r>
          </a:p>
          <a:p>
            <a:pPr marL="0" indent="0" algn="just">
              <a:buNone/>
            </a:pPr>
            <a:r>
              <a:rPr lang="en-US" sz="1500" dirty="0">
                <a:latin typeface="Times New Roman" pitchFamily="18" charset="0"/>
                <a:cs typeface="Times New Roman" pitchFamily="18" charset="0"/>
              </a:rPr>
              <a:t> 6. Baltimore D (June 1970). "RNA-dependent DNA polymerase in </a:t>
            </a:r>
            <a:r>
              <a:rPr lang="en-US" sz="1500" dirty="0" err="1">
                <a:latin typeface="Times New Roman" pitchFamily="18" charset="0"/>
                <a:cs typeface="Times New Roman" pitchFamily="18" charset="0"/>
              </a:rPr>
              <a:t>virions</a:t>
            </a:r>
            <a:r>
              <a:rPr lang="en-US" sz="1500" dirty="0">
                <a:latin typeface="Times New Roman" pitchFamily="18" charset="0"/>
                <a:cs typeface="Times New Roman" pitchFamily="18" charset="0"/>
              </a:rPr>
              <a:t> of RNA </a:t>
            </a:r>
            <a:r>
              <a:rPr lang="en-US" sz="1500" dirty="0" err="1">
                <a:latin typeface="Times New Roman" pitchFamily="18" charset="0"/>
                <a:cs typeface="Times New Roman" pitchFamily="18" charset="0"/>
              </a:rPr>
              <a:t>tumour</a:t>
            </a:r>
            <a:r>
              <a:rPr lang="en-US" sz="1500" dirty="0">
                <a:latin typeface="Times New Roman" pitchFamily="18" charset="0"/>
                <a:cs typeface="Times New Roman" pitchFamily="18" charset="0"/>
              </a:rPr>
              <a:t> viruses". Nature. 226 (5252): 1209–11. doi:10.1038/2261209a0. PMID 4316300.</a:t>
            </a:r>
          </a:p>
          <a:p>
            <a:pPr marL="0" indent="0" algn="just">
              <a:buNone/>
            </a:pPr>
            <a:r>
              <a:rPr lang="en-US" sz="1500" dirty="0">
                <a:latin typeface="Times New Roman" pitchFamily="18" charset="0"/>
                <a:cs typeface="Times New Roman" pitchFamily="18" charset="0"/>
              </a:rPr>
              <a:t> 7. </a:t>
            </a:r>
            <a:r>
              <a:rPr lang="en-US" sz="1500" dirty="0" err="1">
                <a:latin typeface="Times New Roman" pitchFamily="18" charset="0"/>
                <a:cs typeface="Times New Roman" pitchFamily="18" charset="0"/>
              </a:rPr>
              <a:t>Iyer</a:t>
            </a:r>
            <a:r>
              <a:rPr lang="en-US" sz="1500" dirty="0">
                <a:latin typeface="Times New Roman" pitchFamily="18" charset="0"/>
                <a:cs typeface="Times New Roman" pitchFamily="18" charset="0"/>
              </a:rPr>
              <a:t> LM, </a:t>
            </a:r>
            <a:r>
              <a:rPr lang="en-US" sz="1500" dirty="0" err="1">
                <a:latin typeface="Times New Roman" pitchFamily="18" charset="0"/>
                <a:cs typeface="Times New Roman" pitchFamily="18" charset="0"/>
              </a:rPr>
              <a:t>Koonin</a:t>
            </a:r>
            <a:r>
              <a:rPr lang="en-US" sz="1500" dirty="0">
                <a:latin typeface="Times New Roman" pitchFamily="18" charset="0"/>
                <a:cs typeface="Times New Roman" pitchFamily="18" charset="0"/>
              </a:rPr>
              <a:t> EV, </a:t>
            </a:r>
            <a:r>
              <a:rPr lang="en-US" sz="1500" dirty="0" err="1">
                <a:latin typeface="Times New Roman" pitchFamily="18" charset="0"/>
                <a:cs typeface="Times New Roman" pitchFamily="18" charset="0"/>
              </a:rPr>
              <a:t>Aravind</a:t>
            </a:r>
            <a:r>
              <a:rPr lang="en-US" sz="1500" dirty="0">
                <a:latin typeface="Times New Roman" pitchFamily="18" charset="0"/>
                <a:cs typeface="Times New Roman" pitchFamily="18" charset="0"/>
              </a:rPr>
              <a:t> L (January 2003). "Evolutionary connection between the catalytic subunits of DNA-dependent RNA polymerases and eukaryotic RNA-dependent RNA polymerases and the origin of RNA polymerases". BMC Structural Biology. 3: 1. doi:10.1186/1472-6807-3-1. PMC 151600. PMID 12553882. </a:t>
            </a:r>
          </a:p>
          <a:p>
            <a:pPr marL="0" indent="0" algn="just">
              <a:buNone/>
            </a:pPr>
            <a:r>
              <a:rPr lang="en-US" sz="1500" dirty="0">
                <a:latin typeface="Times New Roman" pitchFamily="18" charset="0"/>
                <a:cs typeface="Times New Roman" pitchFamily="18" charset="0"/>
              </a:rPr>
              <a:t>8. </a:t>
            </a:r>
            <a:r>
              <a:rPr lang="en-US" sz="1500" dirty="0" err="1">
                <a:latin typeface="Times New Roman" pitchFamily="18" charset="0"/>
                <a:cs typeface="Times New Roman" pitchFamily="18" charset="0"/>
              </a:rPr>
              <a:t>Brueckner</a:t>
            </a:r>
            <a:r>
              <a:rPr lang="en-US" sz="1500" dirty="0">
                <a:latin typeface="Times New Roman" pitchFamily="18" charset="0"/>
                <a:cs typeface="Times New Roman" pitchFamily="18" charset="0"/>
              </a:rPr>
              <a:t> F, </a:t>
            </a:r>
            <a:r>
              <a:rPr lang="en-US" sz="1500" dirty="0" err="1">
                <a:latin typeface="Times New Roman" pitchFamily="18" charset="0"/>
                <a:cs typeface="Times New Roman" pitchFamily="18" charset="0"/>
              </a:rPr>
              <a:t>Armache</a:t>
            </a:r>
            <a:r>
              <a:rPr lang="en-US" sz="1500" dirty="0">
                <a:latin typeface="Times New Roman" pitchFamily="18" charset="0"/>
                <a:cs typeface="Times New Roman" pitchFamily="18" charset="0"/>
              </a:rPr>
              <a:t> KJ, Cheung A, </a:t>
            </a:r>
            <a:r>
              <a:rPr lang="en-US" sz="1500" dirty="0" err="1">
                <a:latin typeface="Times New Roman" pitchFamily="18" charset="0"/>
                <a:cs typeface="Times New Roman" pitchFamily="18" charset="0"/>
              </a:rPr>
              <a:t>Damsma</a:t>
            </a:r>
            <a:r>
              <a:rPr lang="en-US" sz="1500" dirty="0">
                <a:latin typeface="Times New Roman" pitchFamily="18" charset="0"/>
                <a:cs typeface="Times New Roman" pitchFamily="18" charset="0"/>
              </a:rPr>
              <a:t> GE, </a:t>
            </a:r>
            <a:r>
              <a:rPr lang="en-US" sz="1500" dirty="0" err="1">
                <a:latin typeface="Times New Roman" pitchFamily="18" charset="0"/>
                <a:cs typeface="Times New Roman" pitchFamily="18" charset="0"/>
              </a:rPr>
              <a:t>Kettenberger</a:t>
            </a:r>
            <a:r>
              <a:rPr lang="en-US" sz="1500" dirty="0">
                <a:latin typeface="Times New Roman" pitchFamily="18" charset="0"/>
                <a:cs typeface="Times New Roman" pitchFamily="18" charset="0"/>
              </a:rPr>
              <a:t> H, Lehmann E, </a:t>
            </a:r>
            <a:r>
              <a:rPr lang="en-US" sz="1500" dirty="0" err="1">
                <a:latin typeface="Times New Roman" pitchFamily="18" charset="0"/>
                <a:cs typeface="Times New Roman" pitchFamily="18" charset="0"/>
              </a:rPr>
              <a:t>Sydow</a:t>
            </a:r>
            <a:r>
              <a:rPr lang="en-US" sz="1500" dirty="0">
                <a:latin typeface="Times New Roman" pitchFamily="18" charset="0"/>
                <a:cs typeface="Times New Roman" pitchFamily="18" charset="0"/>
              </a:rPr>
              <a:t> J, Cramer P (February 2009). "Structure-function studies of the RNA polymerase II elongation complex". </a:t>
            </a:r>
            <a:r>
              <a:rPr lang="en-US" sz="1500" dirty="0" err="1">
                <a:latin typeface="Times New Roman" pitchFamily="18" charset="0"/>
                <a:cs typeface="Times New Roman" pitchFamily="18" charset="0"/>
              </a:rPr>
              <a:t>Acta</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Crystallographica</a:t>
            </a:r>
            <a:r>
              <a:rPr lang="en-US" sz="1500" dirty="0">
                <a:latin typeface="Times New Roman" pitchFamily="18" charset="0"/>
                <a:cs typeface="Times New Roman" pitchFamily="18" charset="0"/>
              </a:rPr>
              <a:t> D. 65 (</a:t>
            </a:r>
            <a:r>
              <a:rPr lang="en-US" sz="1500" dirty="0" err="1">
                <a:latin typeface="Times New Roman" pitchFamily="18" charset="0"/>
                <a:cs typeface="Times New Roman" pitchFamily="18" charset="0"/>
              </a:rPr>
              <a:t>Pt</a:t>
            </a:r>
            <a:r>
              <a:rPr lang="en-US" sz="1500" dirty="0">
                <a:latin typeface="Times New Roman" pitchFamily="18" charset="0"/>
                <a:cs typeface="Times New Roman" pitchFamily="18" charset="0"/>
              </a:rPr>
              <a:t> 2): 112–20. doi:10.1107/S0907444908039875. PMC 2631633. PMID 19171965.</a:t>
            </a:r>
          </a:p>
          <a:p>
            <a:pPr marL="0" indent="0" algn="just">
              <a:buNone/>
            </a:pPr>
            <a:r>
              <a:rPr lang="en-US" sz="1500" dirty="0">
                <a:latin typeface="Times New Roman" pitchFamily="18" charset="0"/>
                <a:cs typeface="Times New Roman" pitchFamily="18" charset="0"/>
              </a:rPr>
              <a:t>9. Krebs, Jocelyn E. (2017-03-02). </a:t>
            </a:r>
            <a:r>
              <a:rPr lang="en-US" sz="1500" dirty="0" err="1">
                <a:latin typeface="Times New Roman" pitchFamily="18" charset="0"/>
                <a:cs typeface="Times New Roman" pitchFamily="18" charset="0"/>
              </a:rPr>
              <a:t>Lewin's</a:t>
            </a:r>
            <a:r>
              <a:rPr lang="en-US" sz="1500" dirty="0">
                <a:latin typeface="Times New Roman" pitchFamily="18" charset="0"/>
                <a:cs typeface="Times New Roman" pitchFamily="18" charset="0"/>
              </a:rPr>
              <a:t> genes XII. Goldstein, Elliott S.,, Kilpatrick, Stephen T. Burlington, MA. ISBN 978-1-284-10449-3. OCLC 965781334 </a:t>
            </a:r>
          </a:p>
          <a:p>
            <a:pPr marL="0" indent="0" algn="just">
              <a:buNone/>
            </a:pPr>
            <a:r>
              <a:rPr lang="en-US" sz="1500" dirty="0">
                <a:latin typeface="Times New Roman" pitchFamily="18" charset="0"/>
                <a:cs typeface="Times New Roman" pitchFamily="18" charset="0"/>
              </a:rPr>
              <a:t>10. Walsh CT, </a:t>
            </a:r>
            <a:r>
              <a:rPr lang="en-US" sz="1500" dirty="0" err="1">
                <a:latin typeface="Times New Roman" pitchFamily="18" charset="0"/>
                <a:cs typeface="Times New Roman" pitchFamily="18" charset="0"/>
              </a:rPr>
              <a:t>Garneau-Tsodikova</a:t>
            </a:r>
            <a:r>
              <a:rPr lang="en-US" sz="1500" dirty="0">
                <a:latin typeface="Times New Roman" pitchFamily="18" charset="0"/>
                <a:cs typeface="Times New Roman" pitchFamily="18" charset="0"/>
              </a:rPr>
              <a:t> S, </a:t>
            </a:r>
            <a:r>
              <a:rPr lang="en-US" sz="1500" dirty="0" err="1">
                <a:latin typeface="Times New Roman" pitchFamily="18" charset="0"/>
                <a:cs typeface="Times New Roman" pitchFamily="18" charset="0"/>
              </a:rPr>
              <a:t>Gatto</a:t>
            </a:r>
            <a:r>
              <a:rPr lang="en-US" sz="1500" dirty="0">
                <a:latin typeface="Times New Roman" pitchFamily="18" charset="0"/>
                <a:cs typeface="Times New Roman" pitchFamily="18" charset="0"/>
              </a:rPr>
              <a:t> GJ (December 2005). "Protein posttranslational modifications: the chemistry of proteome diversifications". </a:t>
            </a:r>
            <a:r>
              <a:rPr lang="en-US" sz="1500" dirty="0" err="1">
                <a:latin typeface="Times New Roman" pitchFamily="18" charset="0"/>
                <a:cs typeface="Times New Roman" pitchFamily="18" charset="0"/>
              </a:rPr>
              <a:t>Angewandte</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Chemie</a:t>
            </a:r>
            <a:r>
              <a:rPr lang="en-US" sz="1500" dirty="0">
                <a:latin typeface="Times New Roman" pitchFamily="18" charset="0"/>
                <a:cs typeface="Times New Roman" pitchFamily="18" charset="0"/>
              </a:rPr>
              <a:t>. 44 (45): 7342–72. doi:10.1002/anie.200501023. PMID 16267872. S2CID 32157563</a:t>
            </a:r>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p:txBody>
      </p:sp>
    </p:spTree>
    <p:extLst>
      <p:ext uri="{BB962C8B-B14F-4D97-AF65-F5344CB8AC3E}">
        <p14:creationId xmlns:p14="http://schemas.microsoft.com/office/powerpoint/2010/main" val="159680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itchFamily="18" charset="0"/>
                <a:cs typeface="Times New Roman" pitchFamily="18" charset="0"/>
              </a:rPr>
              <a:t>Definitions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pPr algn="just"/>
            <a:r>
              <a:rPr lang="en-US" b="1" dirty="0">
                <a:latin typeface="Times New Roman"/>
                <a:ea typeface="Times New Roman"/>
              </a:rPr>
              <a:t>Functional genomics</a:t>
            </a:r>
            <a:r>
              <a:rPr lang="en-US" dirty="0">
                <a:latin typeface="Times New Roman"/>
                <a:ea typeface="Times New Roman"/>
              </a:rPr>
              <a:t> is a field of molecular biology that attempts to describe </a:t>
            </a:r>
            <a:r>
              <a:rPr lang="en-US" b="1" dirty="0">
                <a:latin typeface="Times New Roman"/>
                <a:ea typeface="Times New Roman"/>
              </a:rPr>
              <a:t>gene (and protein</a:t>
            </a:r>
            <a:r>
              <a:rPr lang="en-US" dirty="0">
                <a:latin typeface="Times New Roman"/>
                <a:ea typeface="Times New Roman"/>
              </a:rPr>
              <a:t>) </a:t>
            </a:r>
            <a:r>
              <a:rPr lang="en-US" b="1" dirty="0">
                <a:latin typeface="Times New Roman"/>
                <a:ea typeface="Times New Roman"/>
              </a:rPr>
              <a:t>functions and interactions</a:t>
            </a:r>
            <a:r>
              <a:rPr lang="en-US" dirty="0">
                <a:latin typeface="Times New Roman"/>
                <a:ea typeface="Times New Roman"/>
              </a:rPr>
              <a:t>. Functional genomics make use of the vast data generated by </a:t>
            </a:r>
            <a:r>
              <a:rPr lang="en-US" b="1" dirty="0">
                <a:latin typeface="Times New Roman"/>
                <a:ea typeface="Times New Roman"/>
              </a:rPr>
              <a:t>genomic</a:t>
            </a:r>
            <a:r>
              <a:rPr lang="en-US" dirty="0">
                <a:latin typeface="Times New Roman"/>
                <a:ea typeface="Times New Roman"/>
              </a:rPr>
              <a:t> and </a:t>
            </a:r>
            <a:r>
              <a:rPr lang="en-US" dirty="0" err="1">
                <a:latin typeface="Times New Roman"/>
                <a:ea typeface="Times New Roman"/>
              </a:rPr>
              <a:t>t</a:t>
            </a:r>
            <a:r>
              <a:rPr lang="en-US" b="1" dirty="0" err="1">
                <a:latin typeface="Times New Roman"/>
                <a:ea typeface="Times New Roman"/>
              </a:rPr>
              <a:t>ranscriptomic</a:t>
            </a:r>
            <a:r>
              <a:rPr lang="en-US" dirty="0">
                <a:latin typeface="Times New Roman"/>
                <a:ea typeface="Times New Roman"/>
              </a:rPr>
              <a:t> projects (such as genome sequencing projects and RNA sequencing). Functional genomics focuses on the dynamic aspects such as gene transcription, translation, regulation of gene expression and protein–protein interactions, as opposed to the static aspects of the genomic information such as DNA sequence or structures. A key characteristic of functional </a:t>
            </a:r>
            <a:r>
              <a:rPr lang="en-US" dirty="0" smtClean="0">
                <a:latin typeface="Times New Roman"/>
                <a:ea typeface="Times New Roman"/>
              </a:rPr>
              <a:t>genomic </a:t>
            </a:r>
            <a:r>
              <a:rPr lang="en-US" dirty="0">
                <a:latin typeface="Times New Roman"/>
                <a:ea typeface="Times New Roman"/>
              </a:rPr>
              <a:t>studies is their genome-wide approach to these questions, generally involving high-throughput methods rather than a more traditional “gene-by-gene” approach. </a:t>
            </a:r>
            <a:endParaRPr lang="ru-RU" dirty="0"/>
          </a:p>
        </p:txBody>
      </p:sp>
    </p:spTree>
    <p:extLst>
      <p:ext uri="{BB962C8B-B14F-4D97-AF65-F5344CB8AC3E}">
        <p14:creationId xmlns:p14="http://schemas.microsoft.com/office/powerpoint/2010/main" val="50304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F] 4. Global Approach to Biomedicine: Functional Genomics and Proteomics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99" y="476672"/>
            <a:ext cx="8584802" cy="428070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2743" y="4941168"/>
            <a:ext cx="8684889" cy="1323439"/>
          </a:xfrm>
          <a:prstGeom prst="rect">
            <a:avLst/>
          </a:prstGeom>
        </p:spPr>
        <p:txBody>
          <a:bodyPr wrap="square">
            <a:spAutoFit/>
          </a:bodyPr>
          <a:lstStyle/>
          <a:p>
            <a:pPr algn="just"/>
            <a:r>
              <a:rPr lang="en-US" sz="1600" dirty="0" smtClean="0"/>
              <a:t>https://www.google.com/url?sa=i&amp;url=https%3A%2F%2Fwww.semanticscholar.org%2Fpaper%2F4.-Global-Approach-to-Biomedicine%253A-Functional-and-Paveli%25C4%2587-Kralj%2Ff60ae0b6ebfe298aff54070bbc4696b05ce0cf61&amp;psig=AOvVaw2ymW7fBC8CjPmCbikD1bzK&amp;ust=1644151465848000&amp;source=images&amp;cd=vfe&amp;ved=0CAwQjhxqFwoTCPjK6t_L6PUCFQAAAAAdAAAAABAP</a:t>
            </a:r>
            <a:endParaRPr lang="ru-RU" sz="1600" dirty="0"/>
          </a:p>
        </p:txBody>
      </p:sp>
    </p:spTree>
    <p:extLst>
      <p:ext uri="{BB962C8B-B14F-4D97-AF65-F5344CB8AC3E}">
        <p14:creationId xmlns:p14="http://schemas.microsoft.com/office/powerpoint/2010/main" val="3423039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pPr algn="just"/>
            <a:r>
              <a:rPr lang="en-US" b="1" dirty="0">
                <a:latin typeface="Times New Roman"/>
                <a:ea typeface="Times New Roman"/>
              </a:rPr>
              <a:t>Genome organization</a:t>
            </a:r>
            <a:r>
              <a:rPr lang="en-US" dirty="0">
                <a:latin typeface="Times New Roman"/>
                <a:ea typeface="Times New Roman"/>
              </a:rPr>
              <a:t> is the </a:t>
            </a:r>
            <a:r>
              <a:rPr lang="en-US" b="1" dirty="0">
                <a:latin typeface="Times New Roman"/>
                <a:ea typeface="Times New Roman"/>
              </a:rPr>
              <a:t>total structure</a:t>
            </a:r>
            <a:r>
              <a:rPr lang="en-US" dirty="0">
                <a:latin typeface="Times New Roman"/>
                <a:ea typeface="Times New Roman"/>
              </a:rPr>
              <a:t> of the genome (</a:t>
            </a:r>
            <a:r>
              <a:rPr lang="en-US" b="1" dirty="0">
                <a:latin typeface="Times New Roman"/>
                <a:ea typeface="Times New Roman"/>
              </a:rPr>
              <a:t>DNA- or RNA-containing</a:t>
            </a:r>
            <a:r>
              <a:rPr lang="en-US" dirty="0">
                <a:latin typeface="Times New Roman"/>
                <a:ea typeface="Times New Roman"/>
              </a:rPr>
              <a:t>, the </a:t>
            </a:r>
            <a:r>
              <a:rPr lang="en-US" b="1" dirty="0">
                <a:latin typeface="Times New Roman"/>
                <a:ea typeface="Times New Roman"/>
              </a:rPr>
              <a:t>number</a:t>
            </a:r>
            <a:r>
              <a:rPr lang="en-US" dirty="0">
                <a:latin typeface="Times New Roman"/>
                <a:ea typeface="Times New Roman"/>
              </a:rPr>
              <a:t> and </a:t>
            </a:r>
            <a:r>
              <a:rPr lang="en-US" b="1" dirty="0">
                <a:latin typeface="Times New Roman"/>
                <a:ea typeface="Times New Roman"/>
              </a:rPr>
              <a:t>conformation of </a:t>
            </a:r>
            <a:r>
              <a:rPr lang="en-US" b="1" dirty="0" smtClean="0">
                <a:latin typeface="Times New Roman"/>
                <a:ea typeface="Times New Roman"/>
              </a:rPr>
              <a:t>the major nucleic acid molecules</a:t>
            </a:r>
            <a:r>
              <a:rPr lang="en-US" dirty="0" smtClean="0">
                <a:latin typeface="Times New Roman"/>
                <a:ea typeface="Times New Roman"/>
              </a:rPr>
              <a:t> </a:t>
            </a:r>
            <a:r>
              <a:rPr lang="en-US" dirty="0">
                <a:latin typeface="Times New Roman"/>
                <a:ea typeface="Times New Roman"/>
              </a:rPr>
              <a:t>(linear or circle molecules), the </a:t>
            </a:r>
            <a:r>
              <a:rPr lang="en-US" b="1" dirty="0">
                <a:latin typeface="Times New Roman"/>
                <a:ea typeface="Times New Roman"/>
              </a:rPr>
              <a:t>number of chromosomes</a:t>
            </a:r>
            <a:r>
              <a:rPr lang="en-US" dirty="0">
                <a:latin typeface="Times New Roman"/>
                <a:ea typeface="Times New Roman"/>
              </a:rPr>
              <a:t>, </a:t>
            </a:r>
            <a:r>
              <a:rPr lang="en-US" b="1" dirty="0">
                <a:latin typeface="Times New Roman"/>
                <a:ea typeface="Times New Roman"/>
              </a:rPr>
              <a:t>organization of genes</a:t>
            </a:r>
            <a:r>
              <a:rPr lang="en-US" dirty="0">
                <a:latin typeface="Times New Roman"/>
                <a:ea typeface="Times New Roman"/>
              </a:rPr>
              <a:t> (mono- and </a:t>
            </a:r>
            <a:r>
              <a:rPr lang="en-US" dirty="0" err="1">
                <a:latin typeface="Times New Roman"/>
                <a:ea typeface="Times New Roman"/>
              </a:rPr>
              <a:t>polycistronic</a:t>
            </a:r>
            <a:r>
              <a:rPr lang="en-US" dirty="0">
                <a:latin typeface="Times New Roman"/>
                <a:ea typeface="Times New Roman"/>
              </a:rPr>
              <a:t>) and etc.).</a:t>
            </a:r>
            <a:r>
              <a:rPr lang="en-US" b="1" dirty="0">
                <a:latin typeface="Times New Roman"/>
                <a:ea typeface="Times New Roman"/>
              </a:rPr>
              <a:t> </a:t>
            </a:r>
            <a:r>
              <a:rPr lang="en-US" dirty="0">
                <a:latin typeface="Times New Roman"/>
                <a:ea typeface="Times New Roman"/>
              </a:rPr>
              <a:t>For example, some viruses (retroviruses, adenoviruses, coronaviruses and etc.) have only the RNA molecules in their genomes.</a:t>
            </a:r>
            <a:r>
              <a:rPr lang="en-US" b="1" dirty="0">
                <a:latin typeface="Times New Roman"/>
                <a:ea typeface="Times New Roman"/>
              </a:rPr>
              <a:t> </a:t>
            </a:r>
            <a:r>
              <a:rPr lang="en-US" dirty="0">
                <a:latin typeface="Times New Roman"/>
                <a:ea typeface="Times New Roman"/>
              </a:rPr>
              <a:t>All other organisms have DNA-containing genomes. </a:t>
            </a:r>
            <a:r>
              <a:rPr lang="en-US" b="1" dirty="0">
                <a:latin typeface="Times New Roman"/>
                <a:ea typeface="Times New Roman"/>
              </a:rPr>
              <a:t>Informational capacity of the genome </a:t>
            </a:r>
            <a:r>
              <a:rPr lang="en-US" dirty="0">
                <a:latin typeface="Times New Roman"/>
                <a:ea typeface="Times New Roman"/>
              </a:rPr>
              <a:t>is the number of </a:t>
            </a:r>
            <a:r>
              <a:rPr lang="en-US" dirty="0" smtClean="0">
                <a:latin typeface="Times New Roman"/>
                <a:ea typeface="Times New Roman"/>
              </a:rPr>
              <a:t>genes </a:t>
            </a:r>
            <a:r>
              <a:rPr lang="en-US" dirty="0">
                <a:latin typeface="Times New Roman"/>
                <a:ea typeface="Times New Roman"/>
              </a:rPr>
              <a:t>in the genome. </a:t>
            </a:r>
            <a:r>
              <a:rPr lang="en-US" b="1" dirty="0">
                <a:latin typeface="Times New Roman"/>
                <a:ea typeface="Times New Roman"/>
              </a:rPr>
              <a:t>Informational density of the genome </a:t>
            </a:r>
            <a:r>
              <a:rPr lang="en-US" dirty="0">
                <a:latin typeface="Times New Roman"/>
                <a:ea typeface="Times New Roman"/>
              </a:rPr>
              <a:t>is the ratio of the number of genes to the size (to the length) of the genome. For example, informational density of viral and prokaryotic genomes are very high in comparison with eukaryotic genomes </a:t>
            </a:r>
            <a:r>
              <a:rPr lang="en-US" dirty="0" smtClean="0">
                <a:latin typeface="Times New Roman"/>
                <a:ea typeface="Times New Roman"/>
              </a:rPr>
              <a:t>(especially with </a:t>
            </a:r>
            <a:r>
              <a:rPr lang="en-US" dirty="0">
                <a:latin typeface="Times New Roman"/>
                <a:ea typeface="Times New Roman"/>
              </a:rPr>
              <a:t>the human </a:t>
            </a:r>
            <a:r>
              <a:rPr lang="en-US" dirty="0" smtClean="0">
                <a:latin typeface="Times New Roman"/>
                <a:ea typeface="Times New Roman"/>
              </a:rPr>
              <a:t>genome).</a:t>
            </a:r>
            <a:endParaRPr lang="ru-RU" dirty="0"/>
          </a:p>
        </p:txBody>
      </p:sp>
    </p:spTree>
    <p:extLst>
      <p:ext uri="{BB962C8B-B14F-4D97-AF65-F5344CB8AC3E}">
        <p14:creationId xmlns:p14="http://schemas.microsoft.com/office/powerpoint/2010/main" val="381364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4218"/>
            <a:ext cx="8217634" cy="481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47664" y="5805264"/>
            <a:ext cx="4350293" cy="369332"/>
          </a:xfrm>
          <a:prstGeom prst="rect">
            <a:avLst/>
          </a:prstGeom>
        </p:spPr>
        <p:txBody>
          <a:bodyPr wrap="none">
            <a:spAutoFit/>
          </a:bodyPr>
          <a:lstStyle/>
          <a:p>
            <a:r>
              <a:rPr lang="en-US" dirty="0" smtClean="0"/>
              <a:t>https://www.britannica.com/summary/virus</a:t>
            </a:r>
            <a:endParaRPr lang="ru-RU" dirty="0"/>
          </a:p>
        </p:txBody>
      </p:sp>
    </p:spTree>
    <p:extLst>
      <p:ext uri="{BB962C8B-B14F-4D97-AF65-F5344CB8AC3E}">
        <p14:creationId xmlns:p14="http://schemas.microsoft.com/office/powerpoint/2010/main" val="3519447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32656"/>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6027003"/>
            <a:ext cx="8856984" cy="830997"/>
          </a:xfrm>
          <a:prstGeom prst="rect">
            <a:avLst/>
          </a:prstGeom>
        </p:spPr>
        <p:txBody>
          <a:bodyPr wrap="square">
            <a:spAutoFit/>
          </a:bodyPr>
          <a:lstStyle/>
          <a:p>
            <a:pPr algn="just"/>
            <a:r>
              <a:rPr lang="en-US" sz="1600" dirty="0" smtClean="0"/>
              <a:t>https://www.google.com/url?sa=i&amp;url=https%3A%2F%2Fbiologydictionary.net%2Fprokaryotes-vs-eukaryotes%2F&amp;psig=AOvVaw3mi3sKvH4_V1QzrEu1ohy5&amp;ust=1644152975931000&amp;source=images&amp;cd=vfe&amp;ved=0CAwQjhxqFwoTCOi5pKbR6PUCFQAAAAAdAAAAABAO</a:t>
            </a:r>
            <a:endParaRPr lang="ru-RU" sz="1600" dirty="0"/>
          </a:p>
        </p:txBody>
      </p:sp>
    </p:spTree>
    <p:extLst>
      <p:ext uri="{BB962C8B-B14F-4D97-AF65-F5344CB8AC3E}">
        <p14:creationId xmlns:p14="http://schemas.microsoft.com/office/powerpoint/2010/main" val="116301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32" y="116632"/>
            <a:ext cx="7433210" cy="558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5548064"/>
            <a:ext cx="8937056" cy="1200329"/>
          </a:xfrm>
          <a:prstGeom prst="rect">
            <a:avLst/>
          </a:prstGeom>
        </p:spPr>
        <p:txBody>
          <a:bodyPr wrap="square">
            <a:spAutoFit/>
          </a:bodyPr>
          <a:lstStyle/>
          <a:p>
            <a:pPr algn="just"/>
            <a:r>
              <a:rPr lang="en-US" dirty="0" smtClean="0"/>
              <a:t>https://www.google.com/url?sa=i&amp;url=https%3A%2F%2Fwww.slideshare.net%2Fhhalhaddad%2F281-lec7-genomeorganization&amp;psig=AOvVaw1txOZDShXB47cg3kYGF_HN&amp;ust=1644151762680000&amp;source=images&amp;cd=vfe&amp;ved=0CAsQjRxqFwoTCMDYouLM6PUCFQAAAAAdAAAAABAV</a:t>
            </a:r>
            <a:endParaRPr lang="ru-RU" dirty="0"/>
          </a:p>
        </p:txBody>
      </p:sp>
    </p:spTree>
    <p:extLst>
      <p:ext uri="{BB962C8B-B14F-4D97-AF65-F5344CB8AC3E}">
        <p14:creationId xmlns:p14="http://schemas.microsoft.com/office/powerpoint/2010/main" val="233658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8244"/>
            <a:ext cx="7497634" cy="52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6021288"/>
            <a:ext cx="8856984" cy="738664"/>
          </a:xfrm>
          <a:prstGeom prst="rect">
            <a:avLst/>
          </a:prstGeom>
        </p:spPr>
        <p:txBody>
          <a:bodyPr wrap="square">
            <a:spAutoFit/>
          </a:bodyPr>
          <a:lstStyle/>
          <a:p>
            <a:pPr algn="just"/>
            <a:r>
              <a:rPr lang="en-US" sz="1400" dirty="0" smtClean="0"/>
              <a:t>https://www.google.com/url?sa=i&amp;url=https%3A%2F%2Fwww.ebiologie.fr%2Fcours%2Fs%2F273%2Fla-cellule-eucaryote&amp;psig=AOvVaw2tKhczoVHCojY6lzVtkbn4&amp;ust=1644152798890000&amp;source=images&amp;cd=vfe&amp;ved=0CAwQjhxqFwoTCKC5rtLQ6PUCFQAAAAAdAAAAABAD</a:t>
            </a:r>
            <a:endParaRPr lang="ru-RU" sz="1400" dirty="0"/>
          </a:p>
        </p:txBody>
      </p:sp>
      <p:sp>
        <p:nvSpPr>
          <p:cNvPr id="3" name="TextBox 2"/>
          <p:cNvSpPr txBox="1"/>
          <p:nvPr/>
        </p:nvSpPr>
        <p:spPr>
          <a:xfrm>
            <a:off x="395536" y="5589240"/>
            <a:ext cx="8568952"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Animal cell</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904969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987</Words>
  <Application>Microsoft Office PowerPoint</Application>
  <PresentationFormat>Экран (4:3)</PresentationFormat>
  <Paragraphs>50</Paragraphs>
  <Slides>22</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Тема Office</vt:lpstr>
      <vt:lpstr>1_Тема Office</vt:lpstr>
      <vt:lpstr>Al-Farabi Kazakh National University Higher School of Medicine Department of Fundamental Medicine   </vt:lpstr>
      <vt:lpstr>LEARNING OUTCOMES As a result of the lesson you will be able to:</vt:lpstr>
      <vt:lpstr>Definitions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Genome organization of different eucaryotic organisms</vt:lpstr>
      <vt:lpstr>Презентация PowerPoint</vt:lpstr>
      <vt:lpstr>Презентация PowerPoint</vt:lpstr>
      <vt:lpstr>Презентация PowerPoint</vt:lpstr>
      <vt:lpstr>Презентация PowerPoint</vt:lpstr>
      <vt:lpstr>The structure and expression of a eucaryotic gene </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 Department of Fundamental Medicine   </dc:title>
  <dc:creator>User</dc:creator>
  <cp:lastModifiedBy>User</cp:lastModifiedBy>
  <cp:revision>33</cp:revision>
  <dcterms:created xsi:type="dcterms:W3CDTF">2022-02-05T12:37:09Z</dcterms:created>
  <dcterms:modified xsi:type="dcterms:W3CDTF">2022-02-07T14:18:42Z</dcterms:modified>
</cp:coreProperties>
</file>